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Venta de Libros de Texto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ENCARGOS!$E$14</c:f>
              <c:strCache>
                <c:ptCount val="1"/>
                <c:pt idx="0">
                  <c:v>Compran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ENCARGOS!$C$15:$C$21</c:f>
              <c:strCache>
                <c:ptCount val="7"/>
                <c:pt idx="0">
                  <c:v>Infantil</c:v>
                </c:pt>
                <c:pt idx="1">
                  <c:v>Primaria 1</c:v>
                </c:pt>
                <c:pt idx="2">
                  <c:v>Primaria 2</c:v>
                </c:pt>
                <c:pt idx="3">
                  <c:v>Primaria 3</c:v>
                </c:pt>
                <c:pt idx="4">
                  <c:v>Primaria 4</c:v>
                </c:pt>
                <c:pt idx="5">
                  <c:v>Primaria 5</c:v>
                </c:pt>
                <c:pt idx="6">
                  <c:v>Primaria 6</c:v>
                </c:pt>
              </c:strCache>
            </c:strRef>
          </c:cat>
          <c:val>
            <c:numRef>
              <c:f>ENCARGOS!$E$15:$E$21</c:f>
              <c:numCache>
                <c:formatCode>General</c:formatCode>
                <c:ptCount val="7"/>
                <c:pt idx="0">
                  <c:v>60</c:v>
                </c:pt>
                <c:pt idx="1">
                  <c:v>16</c:v>
                </c:pt>
                <c:pt idx="2">
                  <c:v>18</c:v>
                </c:pt>
                <c:pt idx="3">
                  <c:v>32</c:v>
                </c:pt>
                <c:pt idx="4">
                  <c:v>14</c:v>
                </c:pt>
                <c:pt idx="5">
                  <c:v>19</c:v>
                </c:pt>
                <c:pt idx="6">
                  <c:v>21</c:v>
                </c:pt>
              </c:numCache>
            </c:numRef>
          </c:val>
        </c:ser>
        <c:ser>
          <c:idx val="1"/>
          <c:order val="1"/>
          <c:tx>
            <c:strRef>
              <c:f>ENCARGOS!$F$14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ENCARGOS!$C$15:$C$21</c:f>
              <c:strCache>
                <c:ptCount val="7"/>
                <c:pt idx="0">
                  <c:v>Infantil</c:v>
                </c:pt>
                <c:pt idx="1">
                  <c:v>Primaria 1</c:v>
                </c:pt>
                <c:pt idx="2">
                  <c:v>Primaria 2</c:v>
                </c:pt>
                <c:pt idx="3">
                  <c:v>Primaria 3</c:v>
                </c:pt>
                <c:pt idx="4">
                  <c:v>Primaria 4</c:v>
                </c:pt>
                <c:pt idx="5">
                  <c:v>Primaria 5</c:v>
                </c:pt>
                <c:pt idx="6">
                  <c:v>Primaria 6</c:v>
                </c:pt>
              </c:strCache>
            </c:strRef>
          </c:cat>
          <c:val>
            <c:numRef>
              <c:f>ENCARGOS!$F$15:$F$21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9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4703824"/>
        <c:axId val="454711664"/>
        <c:axId val="0"/>
      </c:bar3DChart>
      <c:catAx>
        <c:axId val="45470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4711664"/>
        <c:crosses val="autoZero"/>
        <c:auto val="1"/>
        <c:lblAlgn val="ctr"/>
        <c:lblOffset val="100"/>
        <c:noMultiLvlLbl val="0"/>
      </c:catAx>
      <c:valAx>
        <c:axId val="45471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470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83920" y="2672758"/>
            <a:ext cx="8924543" cy="1646302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Asamblea General AMPA</a:t>
            </a:r>
            <a:r>
              <a:rPr lang="es-ES" dirty="0" smtClean="0">
                <a:latin typeface="Segoe Print" panose="02000600000000000000" pitchFamily="2" charset="0"/>
              </a:rPr>
              <a:t/>
            </a:r>
            <a:br>
              <a:rPr lang="es-ES" dirty="0" smtClean="0">
                <a:latin typeface="Segoe Print" panose="02000600000000000000" pitchFamily="2" charset="0"/>
              </a:rPr>
            </a:br>
            <a:r>
              <a:rPr lang="es-ES" u="sng" dirty="0" smtClean="0">
                <a:latin typeface="Segoe Print" panose="02000600000000000000" pitchFamily="2" charset="0"/>
              </a:rPr>
              <a:t>Curso 2015-2016</a:t>
            </a:r>
            <a:endParaRPr lang="es-ES" u="sng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11949"/>
            <a:ext cx="8596668" cy="3880773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Segoe Print" panose="02000600000000000000" pitchFamily="2" charset="0"/>
              </a:rPr>
              <a:t>¿Por qué se renueva la Junta?</a:t>
            </a:r>
          </a:p>
          <a:p>
            <a:pPr lvl="1"/>
            <a:r>
              <a:rPr lang="es-ES" sz="1800" dirty="0" smtClean="0">
                <a:latin typeface="Segoe Print" panose="02000600000000000000" pitchFamily="2" charset="0"/>
              </a:rPr>
              <a:t>Colaboración de todos</a:t>
            </a:r>
          </a:p>
          <a:p>
            <a:pPr lvl="1"/>
            <a:r>
              <a:rPr lang="es-ES" sz="1800" dirty="0" smtClean="0">
                <a:latin typeface="Segoe Print" panose="02000600000000000000" pitchFamily="2" charset="0"/>
              </a:rPr>
              <a:t>Nuevas Ideas y proyectos</a:t>
            </a:r>
          </a:p>
          <a:p>
            <a:pPr lvl="1"/>
            <a:r>
              <a:rPr lang="es-ES" sz="1800" dirty="0" smtClean="0">
                <a:latin typeface="Segoe Print" panose="02000600000000000000" pitchFamily="2" charset="0"/>
              </a:rPr>
              <a:t>Ilusión, ganas y esfuerzo</a:t>
            </a:r>
          </a:p>
          <a:p>
            <a:pPr marL="457200" lvl="1" indent="0">
              <a:buNone/>
            </a:pPr>
            <a:endParaRPr lang="es-ES" sz="1800" dirty="0" smtClean="0">
              <a:latin typeface="Segoe Print" panose="02000600000000000000" pitchFamily="2" charset="0"/>
            </a:endParaRPr>
          </a:p>
          <a:p>
            <a:r>
              <a:rPr lang="es-ES" sz="2000" dirty="0" smtClean="0">
                <a:latin typeface="Segoe Print" panose="02000600000000000000" pitchFamily="2" charset="0"/>
              </a:rPr>
              <a:t>Artículo 14 de los Estatutos</a:t>
            </a:r>
          </a:p>
          <a:p>
            <a:pPr marL="0" indent="0">
              <a:buNone/>
            </a:pPr>
            <a:r>
              <a:rPr lang="es-ES" sz="2000" dirty="0" smtClean="0">
                <a:latin typeface="Segoe Print" panose="02000600000000000000" pitchFamily="2" charset="0"/>
              </a:rPr>
              <a:t>	Vacantes: 9</a:t>
            </a:r>
          </a:p>
          <a:p>
            <a:pPr marL="0" indent="0">
              <a:buNone/>
            </a:pPr>
            <a:endParaRPr lang="es-ES" sz="20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s-ES" sz="2000" dirty="0">
              <a:latin typeface="Segoe Print" panose="02000600000000000000" pitchFamily="2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77334" y="609600"/>
            <a:ext cx="8596668" cy="664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Renovación Junta Directiva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177" y="1611949"/>
            <a:ext cx="3557167" cy="2373521"/>
          </a:xfrm>
          <a:prstGeom prst="rect">
            <a:avLst/>
          </a:prstGeom>
        </p:spPr>
      </p:pic>
      <p:sp>
        <p:nvSpPr>
          <p:cNvPr id="6" name="Cinta hacia arriba 5"/>
          <p:cNvSpPr/>
          <p:nvPr/>
        </p:nvSpPr>
        <p:spPr>
          <a:xfrm>
            <a:off x="2529840" y="4323355"/>
            <a:ext cx="5730240" cy="2321285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¡¡¡COLABORA!!!</a:t>
            </a:r>
          </a:p>
          <a:p>
            <a:pPr algn="ctr"/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TU PARTICIPACIÓN ES IMPORTANTE</a:t>
            </a:r>
          </a:p>
        </p:txBody>
      </p:sp>
    </p:spTree>
    <p:extLst>
      <p:ext uri="{BB962C8B-B14F-4D97-AF65-F5344CB8AC3E}">
        <p14:creationId xmlns:p14="http://schemas.microsoft.com/office/powerpoint/2010/main" val="13288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95622" y="365760"/>
            <a:ext cx="8596668" cy="664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Concreción del Presupuesto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365" y="963907"/>
            <a:ext cx="2678582" cy="20909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365" y="3136607"/>
            <a:ext cx="2670574" cy="348669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940" y="963907"/>
            <a:ext cx="3823318" cy="56593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92" y="963907"/>
            <a:ext cx="4009825" cy="56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95622" y="365760"/>
            <a:ext cx="8596668" cy="664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Ruegos y Preguntas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22" y="1360932"/>
            <a:ext cx="6297168" cy="4722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4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752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¿De que vamos a hablar?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85101"/>
            <a:ext cx="8596668" cy="1588451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Segoe Print" panose="02000600000000000000" pitchFamily="2" charset="0"/>
              </a:rPr>
              <a:t>Presentación de la AMPA</a:t>
            </a:r>
          </a:p>
          <a:p>
            <a:r>
              <a:rPr lang="es-ES" sz="2400" dirty="0" smtClean="0">
                <a:latin typeface="Segoe Print" panose="02000600000000000000" pitchFamily="2" charset="0"/>
              </a:rPr>
              <a:t>Proyectos para el nuevo curso</a:t>
            </a:r>
          </a:p>
          <a:p>
            <a:r>
              <a:rPr lang="es-ES" sz="2400" dirty="0" smtClean="0">
                <a:latin typeface="Segoe Print" panose="02000600000000000000" pitchFamily="2" charset="0"/>
              </a:rPr>
              <a:t>Votaciones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31" y="2858559"/>
            <a:ext cx="4608577" cy="307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67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6592"/>
          </a:xfrm>
        </p:spPr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Todos somos la AMPA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45921"/>
            <a:ext cx="8596668" cy="4395442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Segoe Print" panose="02000600000000000000" pitchFamily="2" charset="0"/>
              </a:rPr>
              <a:t>Objetivo: Eficacia y Transparencia</a:t>
            </a:r>
          </a:p>
          <a:p>
            <a:r>
              <a:rPr lang="es-ES" sz="2000" dirty="0">
                <a:latin typeface="Segoe Print" panose="02000600000000000000" pitchFamily="2" charset="0"/>
              </a:rPr>
              <a:t>Requisitos: </a:t>
            </a:r>
          </a:p>
          <a:p>
            <a:pPr lvl="1"/>
            <a:r>
              <a:rPr lang="es-ES" sz="2000" dirty="0" smtClean="0">
                <a:latin typeface="Segoe Print" panose="02000600000000000000" pitchFamily="2" charset="0"/>
              </a:rPr>
              <a:t>COLABORACIÓN: </a:t>
            </a:r>
            <a:r>
              <a:rPr lang="es-ES" sz="2000" dirty="0">
                <a:latin typeface="Segoe Print" panose="02000600000000000000" pitchFamily="2" charset="0"/>
              </a:rPr>
              <a:t>Comunidad Educativa</a:t>
            </a:r>
          </a:p>
          <a:p>
            <a:pPr lvl="1"/>
            <a:r>
              <a:rPr lang="es-ES" sz="2000" dirty="0" smtClean="0">
                <a:latin typeface="Segoe Print" panose="02000600000000000000" pitchFamily="2" charset="0"/>
              </a:rPr>
              <a:t>ILUSIÓN</a:t>
            </a:r>
            <a:endParaRPr lang="es-ES" sz="2000" dirty="0">
              <a:latin typeface="Segoe Print" panose="02000600000000000000" pitchFamily="2" charset="0"/>
            </a:endParaRPr>
          </a:p>
          <a:p>
            <a:pPr lvl="1"/>
            <a:r>
              <a:rPr lang="es-ES" sz="2000" dirty="0">
                <a:latin typeface="Segoe Print" panose="02000600000000000000" pitchFamily="2" charset="0"/>
              </a:rPr>
              <a:t>Información y Difusión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25" y="4246368"/>
            <a:ext cx="3622636" cy="15692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3195238"/>
            <a:ext cx="4359513" cy="26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12064"/>
            <a:ext cx="8596668" cy="944880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¿Qué hace la AMPA por sus socios?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59390"/>
            <a:ext cx="8870463" cy="3361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4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30352"/>
            <a:ext cx="8801946" cy="877824"/>
          </a:xfrm>
        </p:spPr>
        <p:txBody>
          <a:bodyPr>
            <a:norm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Proyectos para el curso 2015-2016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72769"/>
            <a:ext cx="8596668" cy="4468594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Segoe Print" panose="02000600000000000000" pitchFamily="2" charset="0"/>
              </a:rPr>
              <a:t>Venta de libros de texto</a:t>
            </a:r>
          </a:p>
          <a:p>
            <a:endParaRPr lang="es-ES" sz="2400" dirty="0">
              <a:latin typeface="Segoe Print" panose="02000600000000000000" pitchFamily="2" charset="0"/>
            </a:endParaRPr>
          </a:p>
          <a:p>
            <a:endParaRPr lang="es-ES" sz="2400" dirty="0" smtClean="0">
              <a:latin typeface="Segoe Print" panose="02000600000000000000" pitchFamily="2" charset="0"/>
            </a:endParaRPr>
          </a:p>
          <a:p>
            <a:pPr lvl="1"/>
            <a:endParaRPr lang="es-ES" sz="2400" dirty="0" smtClean="0">
              <a:latin typeface="Segoe Print" panose="02000600000000000000" pitchFamily="2" charset="0"/>
            </a:endParaRPr>
          </a:p>
          <a:p>
            <a:endParaRPr lang="es-ES" sz="2400" dirty="0" smtClean="0">
              <a:latin typeface="Segoe Print" panose="02000600000000000000" pitchFamily="2" charset="0"/>
            </a:endParaRPr>
          </a:p>
          <a:p>
            <a:endParaRPr lang="es-ES" sz="2400" dirty="0">
              <a:latin typeface="Segoe Print" panose="02000600000000000000" pitchFamily="2" charset="0"/>
            </a:endParaRPr>
          </a:p>
          <a:p>
            <a:r>
              <a:rPr lang="es-ES" sz="2400" dirty="0" smtClean="0">
                <a:latin typeface="Segoe Print" panose="02000600000000000000" pitchFamily="2" charset="0"/>
              </a:rPr>
              <a:t>Venta de agendas escolares</a:t>
            </a:r>
          </a:p>
          <a:p>
            <a:endParaRPr lang="es-ES" sz="2400" dirty="0" smtClean="0">
              <a:latin typeface="Segoe Print" panose="02000600000000000000" pitchFamily="2" charset="0"/>
            </a:endParaRPr>
          </a:p>
          <a:p>
            <a:r>
              <a:rPr lang="es-ES" sz="2400" dirty="0" smtClean="0">
                <a:latin typeface="Segoe Print" panose="02000600000000000000" pitchFamily="2" charset="0"/>
              </a:rPr>
              <a:t>Venta de ropa deportiva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245270"/>
              </p:ext>
            </p:extLst>
          </p:nvPr>
        </p:nvGraphicFramePr>
        <p:xfrm>
          <a:off x="5187696" y="1524000"/>
          <a:ext cx="4169664" cy="282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54245"/>
              </p:ext>
            </p:extLst>
          </p:nvPr>
        </p:nvGraphicFramePr>
        <p:xfrm>
          <a:off x="1859439" y="2030763"/>
          <a:ext cx="2913729" cy="1858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635"/>
                <a:gridCol w="648717"/>
                <a:gridCol w="868621"/>
                <a:gridCol w="560756"/>
              </a:tblGrid>
              <a:tr h="2064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Curso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Total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Compran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No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64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Infantil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63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60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64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Primaria 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64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Primaria 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64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Primaria 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41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32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64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Primaria 4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64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Primaria 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64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Primaria 6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6498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214</a:t>
                      </a:r>
                      <a:endParaRPr lang="es-ES" sz="1200" b="0" i="1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180</a:t>
                      </a:r>
                      <a:endParaRPr lang="es-ES" sz="1200" b="0" i="1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34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20630"/>
              </p:ext>
            </p:extLst>
          </p:nvPr>
        </p:nvGraphicFramePr>
        <p:xfrm>
          <a:off x="6049169" y="4502118"/>
          <a:ext cx="2730499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533"/>
                <a:gridCol w="560021"/>
                <a:gridCol w="749859"/>
                <a:gridCol w="484086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Curso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Total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Compran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No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Primaria 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Primaria 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Primaria 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42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33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Primaria 4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Primaria 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Primaria 6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152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121</a:t>
                      </a:r>
                      <a:endParaRPr lang="es-ES" sz="1200" b="0" i="1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31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30237"/>
            <a:ext cx="8596668" cy="3880773"/>
          </a:xfrm>
        </p:spPr>
        <p:txBody>
          <a:bodyPr/>
          <a:lstStyle/>
          <a:p>
            <a:r>
              <a:rPr lang="es-ES" sz="2000" dirty="0" smtClean="0">
                <a:latin typeface="Segoe Print" panose="02000600000000000000" pitchFamily="2" charset="0"/>
              </a:rPr>
              <a:t>Actividades Extraescolares</a:t>
            </a:r>
          </a:p>
          <a:p>
            <a:pPr lvl="1"/>
            <a:r>
              <a:rPr lang="es-ES" sz="2000" dirty="0" smtClean="0">
                <a:latin typeface="Segoe Print" panose="02000600000000000000" pitchFamily="2" charset="0"/>
              </a:rPr>
              <a:t>Ofertadas por AMPA</a:t>
            </a:r>
          </a:p>
          <a:p>
            <a:pPr lvl="1"/>
            <a:endParaRPr lang="es-ES" sz="2000" dirty="0">
              <a:latin typeface="Segoe Print" panose="02000600000000000000" pitchFamily="2" charset="0"/>
            </a:endParaRPr>
          </a:p>
          <a:p>
            <a:pPr lvl="1"/>
            <a:endParaRPr lang="es-ES" sz="2000" dirty="0" smtClean="0">
              <a:latin typeface="Segoe Print" panose="02000600000000000000" pitchFamily="2" charset="0"/>
            </a:endParaRPr>
          </a:p>
          <a:p>
            <a:pPr marL="457200" lvl="1" indent="0">
              <a:buNone/>
            </a:pPr>
            <a:endParaRPr lang="es-ES" sz="2000" dirty="0" smtClean="0">
              <a:latin typeface="Segoe Print" panose="02000600000000000000" pitchFamily="2" charset="0"/>
            </a:endParaRPr>
          </a:p>
          <a:p>
            <a:pPr lvl="1"/>
            <a:endParaRPr lang="es-ES" sz="2000" dirty="0" smtClean="0">
              <a:latin typeface="Segoe Print" panose="02000600000000000000" pitchFamily="2" charset="0"/>
            </a:endParaRPr>
          </a:p>
          <a:p>
            <a:pPr lvl="1"/>
            <a:endParaRPr lang="es-ES" sz="2000" dirty="0" smtClean="0">
              <a:latin typeface="Segoe Print" panose="02000600000000000000" pitchFamily="2" charset="0"/>
            </a:endParaRPr>
          </a:p>
          <a:p>
            <a:pPr lvl="1"/>
            <a:r>
              <a:rPr lang="es-ES" sz="2000" dirty="0" smtClean="0">
                <a:latin typeface="Segoe Print" panose="02000600000000000000" pitchFamily="2" charset="0"/>
              </a:rPr>
              <a:t>Ofertadas por Asociación Musical</a:t>
            </a:r>
            <a:endParaRPr lang="es-ES" sz="2000" dirty="0">
              <a:latin typeface="Segoe Print" panose="02000600000000000000" pitchFamily="2" charset="0"/>
            </a:endParaRPr>
          </a:p>
          <a:p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77334" y="530352"/>
            <a:ext cx="8801946" cy="877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Proyectos para el curso 2015-2016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" y="2371343"/>
            <a:ext cx="1362150" cy="1362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845" y="2511157"/>
            <a:ext cx="964840" cy="9981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476" y="2497681"/>
            <a:ext cx="1206725" cy="9274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490" y="2577769"/>
            <a:ext cx="1236605" cy="9274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1688" y="2563694"/>
            <a:ext cx="927454" cy="9274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405" y="2364580"/>
            <a:ext cx="1338994" cy="118013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7180" y="3772455"/>
            <a:ext cx="1094759" cy="7286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9435" y="5561740"/>
            <a:ext cx="2327855" cy="83802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1918" y="5296512"/>
            <a:ext cx="2098361" cy="11701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4080" y="5280505"/>
            <a:ext cx="1971367" cy="131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0643" y="3709220"/>
            <a:ext cx="1998175" cy="89007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6750" y="2577769"/>
            <a:ext cx="1092709" cy="109270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0777" y="3733492"/>
            <a:ext cx="1337887" cy="70141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72605" y="2248989"/>
            <a:ext cx="1102259" cy="12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54621"/>
            <a:ext cx="8596668" cy="3880773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Segoe Print" panose="02000600000000000000" pitchFamily="2" charset="0"/>
              </a:rPr>
              <a:t>Eventos Educativos y Calendario</a:t>
            </a:r>
          </a:p>
          <a:p>
            <a:pPr lvl="1"/>
            <a:r>
              <a:rPr lang="es-ES" sz="2000" dirty="0" smtClean="0">
                <a:latin typeface="Segoe Print" panose="02000600000000000000" pitchFamily="2" charset="0"/>
              </a:rPr>
              <a:t>Actuaciones CENTENARIO</a:t>
            </a:r>
          </a:p>
          <a:p>
            <a:pPr lvl="1"/>
            <a:r>
              <a:rPr lang="es-ES" sz="2000" dirty="0" smtClean="0">
                <a:latin typeface="Segoe Print" panose="02000600000000000000" pitchFamily="2" charset="0"/>
              </a:rPr>
              <a:t>Actividades de Formación subvencionadas</a:t>
            </a:r>
          </a:p>
          <a:p>
            <a:pPr lvl="1"/>
            <a:r>
              <a:rPr lang="es-ES" sz="2000" dirty="0" smtClean="0">
                <a:latin typeface="Segoe Print" panose="02000600000000000000" pitchFamily="2" charset="0"/>
              </a:rPr>
              <a:t>Calendario de eventos en el Colegio</a:t>
            </a:r>
            <a:endParaRPr lang="es-ES" sz="2000" dirty="0">
              <a:latin typeface="Segoe Print" panose="02000600000000000000" pitchFamily="2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77334" y="530352"/>
            <a:ext cx="8801946" cy="877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Proyectos para el curso 2015-2016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Pergamino horizontal 4"/>
          <p:cNvSpPr/>
          <p:nvPr/>
        </p:nvSpPr>
        <p:spPr>
          <a:xfrm>
            <a:off x="1109472" y="3371088"/>
            <a:ext cx="4925568" cy="34137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AutoNum type="arabicParenR"/>
            </a:pPr>
            <a:r>
              <a:rPr lang="es-ES" sz="2000" dirty="0" smtClean="0">
                <a:latin typeface="Segoe Print" panose="02000600000000000000" pitchFamily="2" charset="0"/>
              </a:rPr>
              <a:t>Navidad y Reyes Magos</a:t>
            </a:r>
          </a:p>
          <a:p>
            <a:pPr marL="800100" lvl="1" indent="-342900">
              <a:buAutoNum type="arabicParenR"/>
            </a:pPr>
            <a:r>
              <a:rPr lang="es-ES" sz="2000" dirty="0" smtClean="0">
                <a:latin typeface="Segoe Print" panose="02000600000000000000" pitchFamily="2" charset="0"/>
              </a:rPr>
              <a:t>Carnaval</a:t>
            </a:r>
          </a:p>
          <a:p>
            <a:pPr marL="800100" lvl="1" indent="-342900">
              <a:buAutoNum type="arabicParenR"/>
            </a:pPr>
            <a:r>
              <a:rPr lang="es-ES" sz="2000" dirty="0" smtClean="0">
                <a:latin typeface="Segoe Print" panose="02000600000000000000" pitchFamily="2" charset="0"/>
              </a:rPr>
              <a:t>Semana Cultural</a:t>
            </a:r>
          </a:p>
          <a:p>
            <a:pPr marL="800100" lvl="1" indent="-342900">
              <a:buAutoNum type="arabicParenR"/>
            </a:pPr>
            <a:r>
              <a:rPr lang="es-ES" sz="2000" dirty="0" smtClean="0">
                <a:latin typeface="Segoe Print" panose="02000600000000000000" pitchFamily="2" charset="0"/>
              </a:rPr>
              <a:t>Jornadas Deportivas</a:t>
            </a:r>
          </a:p>
          <a:p>
            <a:pPr marL="800100" lvl="1" indent="-342900">
              <a:buAutoNum type="arabicParenR"/>
            </a:pPr>
            <a:r>
              <a:rPr lang="es-ES" sz="2000" dirty="0" smtClean="0">
                <a:latin typeface="Segoe Print" panose="02000600000000000000" pitchFamily="2" charset="0"/>
              </a:rPr>
              <a:t>Fiesta Final de Curso</a:t>
            </a:r>
            <a:endParaRPr lang="es-ES" sz="2000" dirty="0">
              <a:latin typeface="Segoe Print" panose="020006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107" y="969264"/>
            <a:ext cx="2728217" cy="33986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056" y="4059700"/>
            <a:ext cx="3743268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63181"/>
            <a:ext cx="8596668" cy="3880773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Segoe Print" panose="02000600000000000000" pitchFamily="2" charset="0"/>
              </a:rPr>
              <a:t>Mantenimiento del Centro Escolar</a:t>
            </a:r>
          </a:p>
          <a:p>
            <a:pPr lvl="1"/>
            <a:r>
              <a:rPr lang="es-ES" sz="1800" dirty="0" smtClean="0">
                <a:latin typeface="Segoe Print" panose="02000600000000000000" pitchFamily="2" charset="0"/>
              </a:rPr>
              <a:t>Insistir en los arreglos comprometidos el pasado curso</a:t>
            </a:r>
          </a:p>
          <a:p>
            <a:pPr lvl="1"/>
            <a:r>
              <a:rPr lang="es-ES" sz="1800" dirty="0" smtClean="0">
                <a:latin typeface="Segoe Print" panose="02000600000000000000" pitchFamily="2" charset="0"/>
              </a:rPr>
              <a:t>Partida presupuestada</a:t>
            </a:r>
          </a:p>
          <a:p>
            <a:r>
              <a:rPr lang="es-ES" sz="2000" dirty="0" smtClean="0">
                <a:latin typeface="Segoe Print" panose="02000600000000000000" pitchFamily="2" charset="0"/>
              </a:rPr>
              <a:t>Ayuda y Asesoramiento</a:t>
            </a:r>
          </a:p>
          <a:p>
            <a:pPr lvl="1"/>
            <a:r>
              <a:rPr lang="es-ES" sz="1800" dirty="0" smtClean="0">
                <a:latin typeface="Segoe Print" panose="02000600000000000000" pitchFamily="2" charset="0"/>
              </a:rPr>
              <a:t>Seguimiento curricular a través de Delegados</a:t>
            </a:r>
          </a:p>
          <a:p>
            <a:pPr lvl="1"/>
            <a:r>
              <a:rPr lang="es-ES" sz="1800" dirty="0" smtClean="0">
                <a:latin typeface="Segoe Print" panose="02000600000000000000" pitchFamily="2" charset="0"/>
              </a:rPr>
              <a:t>Vía de enlace con las instituciones</a:t>
            </a:r>
          </a:p>
          <a:p>
            <a:r>
              <a:rPr lang="es-ES" sz="2000" dirty="0" smtClean="0">
                <a:latin typeface="Segoe Print" panose="02000600000000000000" pitchFamily="2" charset="0"/>
              </a:rPr>
              <a:t>Información y Redes</a:t>
            </a:r>
            <a:endParaRPr lang="es-ES" sz="2000" dirty="0">
              <a:latin typeface="Segoe Print" panose="02000600000000000000" pitchFamily="2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77334" y="530352"/>
            <a:ext cx="8801946" cy="877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Proyectos para el curso 2015-2016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40" y="4376646"/>
            <a:ext cx="1984933" cy="213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679" y="2334768"/>
            <a:ext cx="2661008" cy="42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4464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Votamos los Acuerdos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Multidocumento 3"/>
          <p:cNvSpPr/>
          <p:nvPr/>
        </p:nvSpPr>
        <p:spPr>
          <a:xfrm>
            <a:off x="677334" y="1347216"/>
            <a:ext cx="6144768" cy="513892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Aprobación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del Acta de la Asamblea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anterior</a:t>
            </a:r>
          </a:p>
          <a:p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2) Renovación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de la Junta Directiva del AMPA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3) Concreción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del Presupuesto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4) Ruegos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y Preguntas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073" y="2834563"/>
            <a:ext cx="2967431" cy="20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</TotalTime>
  <Words>304</Words>
  <Application>Microsoft Office PowerPoint</Application>
  <PresentationFormat>Panorámica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 Light</vt:lpstr>
      <vt:lpstr>Segoe Print</vt:lpstr>
      <vt:lpstr>Trebuchet MS</vt:lpstr>
      <vt:lpstr>Wingdings 3</vt:lpstr>
      <vt:lpstr>Faceta</vt:lpstr>
      <vt:lpstr>Asamblea General AMPA Curso 2015-2016</vt:lpstr>
      <vt:lpstr>¿De que vamos a hablar?</vt:lpstr>
      <vt:lpstr>Todos somos la AMPA</vt:lpstr>
      <vt:lpstr>¿Qué hace la AMPA por sus socios?</vt:lpstr>
      <vt:lpstr>Proyectos para el curso 2015-2016</vt:lpstr>
      <vt:lpstr>Presentación de PowerPoint</vt:lpstr>
      <vt:lpstr>Presentación de PowerPoint</vt:lpstr>
      <vt:lpstr>Presentación de PowerPoint</vt:lpstr>
      <vt:lpstr>Votamos los Acuerdos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Asamblea General AMPA Curso 2015-2016</dc:title>
  <dc:creator>Francisco Blanquer Jaraiz</dc:creator>
  <cp:lastModifiedBy>Francisco Blanquer Jaraiz</cp:lastModifiedBy>
  <cp:revision>19</cp:revision>
  <dcterms:created xsi:type="dcterms:W3CDTF">2015-09-23T11:09:45Z</dcterms:created>
  <dcterms:modified xsi:type="dcterms:W3CDTF">2015-10-07T12:03:27Z</dcterms:modified>
</cp:coreProperties>
</file>